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15" r:id="rId16"/>
    <p:sldId id="1316" r:id="rId17"/>
    <p:sldId id="1317" r:id="rId18"/>
    <p:sldId id="1318" r:id="rId19"/>
    <p:sldId id="510" r:id="rId20"/>
    <p:sldId id="1319" r:id="rId21"/>
    <p:sldId id="1320" r:id="rId22"/>
    <p:sldId id="1321" r:id="rId23"/>
    <p:sldId id="1322" r:id="rId24"/>
    <p:sldId id="1324" r:id="rId25"/>
    <p:sldId id="1323" r:id="rId26"/>
    <p:sldId id="1325" r:id="rId27"/>
    <p:sldId id="1327" r:id="rId28"/>
    <p:sldId id="1328" r:id="rId29"/>
    <p:sldId id="1329" r:id="rId30"/>
    <p:sldId id="1330" r:id="rId31"/>
    <p:sldId id="1331" r:id="rId32"/>
    <p:sldId id="1332" r:id="rId33"/>
    <p:sldId id="1333" r:id="rId34"/>
    <p:sldId id="1334" r:id="rId35"/>
    <p:sldId id="1335" r:id="rId36"/>
    <p:sldId id="1336" r:id="rId37"/>
    <p:sldId id="1337" r:id="rId38"/>
    <p:sldId id="1338" r:id="rId39"/>
    <p:sldId id="1339" r:id="rId40"/>
    <p:sldId id="1340" r:id="rId41"/>
    <p:sldId id="1341" r:id="rId42"/>
    <p:sldId id="1342" r:id="rId43"/>
    <p:sldId id="1343" r:id="rId44"/>
    <p:sldId id="1344" r:id="rId45"/>
    <p:sldId id="1345" r:id="rId46"/>
    <p:sldId id="1346" r:id="rId47"/>
    <p:sldId id="1356" r:id="rId48"/>
    <p:sldId id="1348" r:id="rId49"/>
    <p:sldId id="1349" r:id="rId50"/>
    <p:sldId id="1350" r:id="rId51"/>
    <p:sldId id="1351" r:id="rId52"/>
    <p:sldId id="1352" r:id="rId53"/>
    <p:sldId id="1353" r:id="rId54"/>
    <p:sldId id="1354" r:id="rId55"/>
    <p:sldId id="1355" r:id="rId56"/>
    <p:sldId id="1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84762"/>
  </p:normalViewPr>
  <p:slideViewPr>
    <p:cSldViewPr snapToGrid="0" snapToObjects="1">
      <p:cViewPr varScale="1">
        <p:scale>
          <a:sx n="107" d="100"/>
          <a:sy n="107" d="100"/>
        </p:scale>
        <p:origin x="1224"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30</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39</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42</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47</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 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48</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jp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musah@ucl.ac.uk" TargetMode="External"/><Relationship Id="rId5" Type="http://schemas.openxmlformats.org/officeDocument/2006/relationships/hyperlink" Target="mailto:stephen.jivraj@ucl.ac.uk"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youtube.com/watch?v=9F_N4vbOL8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gif"/><Relationship Id="rId1" Type="http://schemas.openxmlformats.org/officeDocument/2006/relationships/slideLayout" Target="../slideLayouts/slideLayout20.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hyperlink" Target="mailto:mikaella.mavrogeni.19@ucl.ac.uk"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m.fatica@ucl.ac.uk" TargetMode="External"/><Relationship Id="rId5" Type="http://schemas.openxmlformats.org/officeDocument/2006/relationships/hyperlink" Target="mailto:jente.althuis@ucl.ac.uk"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4462760"/>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7EBF1376-AB9F-CADE-8716-C3D922EC90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Tree>
    <p:extLst>
      <p:ext uri="{BB962C8B-B14F-4D97-AF65-F5344CB8AC3E}">
        <p14:creationId xmlns:p14="http://schemas.microsoft.com/office/powerpoint/2010/main" val="172844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8" name="Slide Number Placeholder 3">
            <a:extLst>
              <a:ext uri="{FF2B5EF4-FFF2-40B4-BE49-F238E27FC236}">
                <a16:creationId xmlns:a16="http://schemas.microsoft.com/office/drawing/2014/main" id="{DC158EF4-F4A8-C2C9-10BC-3FF6FB9F91B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Tree>
    <p:extLst>
      <p:ext uri="{BB962C8B-B14F-4D97-AF65-F5344CB8AC3E}">
        <p14:creationId xmlns:p14="http://schemas.microsoft.com/office/powerpoint/2010/main" val="118523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80FF416F-1CE4-2EB1-17ED-A246FA5CF4D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Tree>
    <p:extLst>
      <p:ext uri="{BB962C8B-B14F-4D97-AF65-F5344CB8AC3E}">
        <p14:creationId xmlns:p14="http://schemas.microsoft.com/office/powerpoint/2010/main" val="142698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227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8" name="Slide Number Placeholder 3">
            <a:extLst>
              <a:ext uri="{FF2B5EF4-FFF2-40B4-BE49-F238E27FC236}">
                <a16:creationId xmlns:a16="http://schemas.microsoft.com/office/drawing/2014/main" id="{8F70FB76-6C13-9E1A-7B23-82C4BAF0F51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645772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3">
            <a:extLst>
              <a:ext uri="{FF2B5EF4-FFF2-40B4-BE49-F238E27FC236}">
                <a16:creationId xmlns:a16="http://schemas.microsoft.com/office/drawing/2014/main" id="{09828933-84ED-5C73-1258-E9B0BFA35466}"/>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34193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2647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6088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4" name="TextBox 3">
            <a:extLst>
              <a:ext uri="{FF2B5EF4-FFF2-40B4-BE49-F238E27FC236}">
                <a16:creationId xmlns:a16="http://schemas.microsoft.com/office/drawing/2014/main" id="{D9948935-5B0C-15EB-23B8-5990D378CE16}"/>
              </a:ext>
            </a:extLst>
          </p:cNvPr>
          <p:cNvSpPr txBox="1"/>
          <p:nvPr/>
        </p:nvSpPr>
        <p:spPr>
          <a:xfrm>
            <a:off x="1799899" y="5468764"/>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406188" y="5468763"/>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808101" y="3519699"/>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Tree>
    <p:extLst>
      <p:ext uri="{BB962C8B-B14F-4D97-AF65-F5344CB8AC3E}">
        <p14:creationId xmlns:p14="http://schemas.microsoft.com/office/powerpoint/2010/main" val="27084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1107516" y="789071"/>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1107516" y="789071"/>
                <a:ext cx="9088818" cy="523220"/>
              </a:xfrm>
              <a:prstGeom prst="rect">
                <a:avLst/>
              </a:prstGeom>
              <a:blipFill>
                <a:blip r:embed="rId4"/>
                <a:stretch>
                  <a:fillRect l="-279" b="-11628"/>
                </a:stretch>
              </a:blipFill>
            </p:spPr>
            <p:txBody>
              <a:bodyPr/>
              <a:lstStyle/>
              <a:p>
                <a:r>
                  <a:rPr lang="en-GB">
                    <a:noFill/>
                  </a:rPr>
                  <a:t> </a:t>
                </a:r>
              </a:p>
            </p:txBody>
          </p:sp>
        </mc:Fallback>
      </mc:AlternateContent>
    </p:spTree>
    <p:extLst>
      <p:ext uri="{BB962C8B-B14F-4D97-AF65-F5344CB8AC3E}">
        <p14:creationId xmlns:p14="http://schemas.microsoft.com/office/powerpoint/2010/main" val="217485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7" name="Slide Number Placeholder 3">
            <a:extLst>
              <a:ext uri="{FF2B5EF4-FFF2-40B4-BE49-F238E27FC236}">
                <a16:creationId xmlns:a16="http://schemas.microsoft.com/office/drawing/2014/main" id="{802EAF12-25E7-3C9B-481E-F7F43DCC8EB9}"/>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2917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23086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49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76378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Tree>
    <p:extLst>
      <p:ext uri="{BB962C8B-B14F-4D97-AF65-F5344CB8AC3E}">
        <p14:creationId xmlns:p14="http://schemas.microsoft.com/office/powerpoint/2010/main" val="1616751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911900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2" name="Slide Number Placeholder 3">
            <a:extLst>
              <a:ext uri="{FF2B5EF4-FFF2-40B4-BE49-F238E27FC236}">
                <a16:creationId xmlns:a16="http://schemas.microsoft.com/office/drawing/2014/main" id="{4522048D-4043-23FB-F864-D8829DF42F6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91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20A9A3D1-802F-8EB6-052C-F13B5214D72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instances or frequency of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47090" y="4250678"/>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373551"/>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Tree>
    <p:extLst>
      <p:ext uri="{BB962C8B-B14F-4D97-AF65-F5344CB8AC3E}">
        <p14:creationId xmlns:p14="http://schemas.microsoft.com/office/powerpoint/2010/main" val="376396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4" name="Slide Number Placeholder 3">
            <a:extLst>
              <a:ext uri="{FF2B5EF4-FFF2-40B4-BE49-F238E27FC236}">
                <a16:creationId xmlns:a16="http://schemas.microsoft.com/office/drawing/2014/main" id="{359CE7D5-9BFF-0D2C-38AD-88791FD2F93B}"/>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6" name="Slide Number Placeholder 3">
            <a:extLst>
              <a:ext uri="{FF2B5EF4-FFF2-40B4-BE49-F238E27FC236}">
                <a16:creationId xmlns:a16="http://schemas.microsoft.com/office/drawing/2014/main" id="{98CCCF83-B4F5-056F-B9D2-0D9F69EF346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5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201459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Cigarette break</a:t>
            </a:r>
          </a:p>
        </p:txBody>
      </p:sp>
      <p:sp>
        <p:nvSpPr>
          <p:cNvPr id="2" name="Slide Number Placeholder 3">
            <a:extLst>
              <a:ext uri="{FF2B5EF4-FFF2-40B4-BE49-F238E27FC236}">
                <a16:creationId xmlns:a16="http://schemas.microsoft.com/office/drawing/2014/main" id="{4DD47EE1-89E3-6672-2DA9-A3FA149D94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6" name="Slide Number Placeholder 3">
            <a:extLst>
              <a:ext uri="{FF2B5EF4-FFF2-40B4-BE49-F238E27FC236}">
                <a16:creationId xmlns:a16="http://schemas.microsoft.com/office/drawing/2014/main" id="{8B656370-F590-D95B-7548-D118E2E30205}"/>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34292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Slide Number Placeholder 3">
            <a:extLst>
              <a:ext uri="{FF2B5EF4-FFF2-40B4-BE49-F238E27FC236}">
                <a16:creationId xmlns:a16="http://schemas.microsoft.com/office/drawing/2014/main" id="{E1DAD3FE-DF7F-5F48-D2C3-23CF4A7ACDA3}"/>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pic>
        <p:nvPicPr>
          <p:cNvPr id="4" name="Picture 3" descr="A picture containing person, person&#10;&#10;Description automatically generated">
            <a:extLst>
              <a:ext uri="{FF2B5EF4-FFF2-40B4-BE49-F238E27FC236}">
                <a16:creationId xmlns:a16="http://schemas.microsoft.com/office/drawing/2014/main" id="{66BA8241-F9A1-6B09-6A87-178166302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60" y="1897369"/>
            <a:ext cx="2689809" cy="2689809"/>
          </a:xfrm>
          <a:prstGeom prst="rect">
            <a:avLst/>
          </a:prstGeom>
          <a:ln>
            <a:noFill/>
          </a:ln>
          <a:effectLst>
            <a:softEdge rad="112500"/>
          </a:effectLst>
        </p:spPr>
      </p:pic>
      <p:pic>
        <p:nvPicPr>
          <p:cNvPr id="5" name="Picture 4" descr="A person wearing glasses&#10;&#10;Description automatically generated with medium confidence">
            <a:extLst>
              <a:ext uri="{FF2B5EF4-FFF2-40B4-BE49-F238E27FC236}">
                <a16:creationId xmlns:a16="http://schemas.microsoft.com/office/drawing/2014/main" id="{44E57954-C7DD-074B-BD18-CDBA029BF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531" y="1826212"/>
            <a:ext cx="2689810" cy="2689810"/>
          </a:xfrm>
          <a:prstGeom prst="rect">
            <a:avLst/>
          </a:prstGeom>
          <a:ln>
            <a:noFill/>
          </a:ln>
          <a:effectLst>
            <a:softEdge rad="112500"/>
          </a:effectLst>
        </p:spPr>
      </p:pic>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1299410" y="3039425"/>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Stephen Jivraj (Convener)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5997987" y="3553326"/>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Anwar Musah (Co-convenor)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a.musah@ucl.ac.uk</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115, North-West Wing Building</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10" name="Slide Number Placeholder 3">
            <a:extLst>
              <a:ext uri="{FF2B5EF4-FFF2-40B4-BE49-F238E27FC236}">
                <a16:creationId xmlns:a16="http://schemas.microsoft.com/office/drawing/2014/main" id="{50C8AA7F-F8A1-CB43-3D28-D06695C08E4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20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AFD942-F74A-5D4B-9989-7F8A50EDEC6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ADD5FF36-F21A-FEDC-9CB5-9865EB7DC51E}"/>
              </a:ext>
            </a:extLst>
          </p:cNvPr>
          <p:cNvPicPr>
            <a:picLocks noChangeAspect="1"/>
          </p:cNvPicPr>
          <p:nvPr/>
        </p:nvPicPr>
        <p:blipFill>
          <a:blip r:embed="rId2"/>
          <a:stretch>
            <a:fillRect/>
          </a:stretch>
        </p:blipFill>
        <p:spPr>
          <a:xfrm>
            <a:off x="0" y="0"/>
            <a:ext cx="12192000" cy="970069"/>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5DD410C-D1C1-AB71-B3EC-B5521776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89" y="1663212"/>
            <a:ext cx="10010274" cy="4129238"/>
          </a:xfrm>
          <a:prstGeom prst="rect">
            <a:avLst/>
          </a:prstGeom>
        </p:spPr>
      </p:pic>
      <p:sp>
        <p:nvSpPr>
          <p:cNvPr id="5" name="Content Placeholder 2">
            <a:extLst>
              <a:ext uri="{FF2B5EF4-FFF2-40B4-BE49-F238E27FC236}">
                <a16:creationId xmlns:a16="http://schemas.microsoft.com/office/drawing/2014/main" id="{26F0EDB4-FA5B-7DC6-12F2-C530D258EBC9}"/>
              </a:ext>
            </a:extLst>
          </p:cNvPr>
          <p:cNvSpPr txBox="1">
            <a:spLocks/>
          </p:cNvSpPr>
          <p:nvPr/>
        </p:nvSpPr>
        <p:spPr>
          <a:xfrm>
            <a:off x="1152096" y="5912154"/>
            <a:ext cx="9679259" cy="7104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Quote by Abram Tarasov: “… Focus, Commitment and Sheer F**king Will” </a:t>
            </a:r>
          </a:p>
          <a:p>
            <a:pPr marL="0" indent="0" algn="ctr">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[John Wick II: Opening Scene (see: </a:t>
            </a:r>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4"/>
              </a:rPr>
              <a:t>https://www.youtube.com/watch?v=9F_N4vbOL8A</a:t>
            </a:r>
            <a:r>
              <a:rPr lang="en-US" sz="1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itle 1">
            <a:extLst>
              <a:ext uri="{FF2B5EF4-FFF2-40B4-BE49-F238E27FC236}">
                <a16:creationId xmlns:a16="http://schemas.microsoft.com/office/drawing/2014/main" id="{D456AA39-FC7E-ED91-F4D0-54CE9587C34B}"/>
              </a:ext>
            </a:extLst>
          </p:cNvPr>
          <p:cNvSpPr txBox="1">
            <a:spLocks/>
          </p:cNvSpPr>
          <p:nvPr/>
        </p:nvSpPr>
        <p:spPr>
          <a:xfrm>
            <a:off x="1497277" y="1053677"/>
            <a:ext cx="9197446" cy="583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Advice when learning R/RStudio… especially codes</a:t>
            </a:r>
          </a:p>
        </p:txBody>
      </p:sp>
    </p:spTree>
    <p:extLst>
      <p:ext uri="{BB962C8B-B14F-4D97-AF65-F5344CB8AC3E}">
        <p14:creationId xmlns:p14="http://schemas.microsoft.com/office/powerpoint/2010/main" val="3388898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8" name="Slide Number Placeholder 3">
            <a:extLst>
              <a:ext uri="{FF2B5EF4-FFF2-40B4-BE49-F238E27FC236}">
                <a16:creationId xmlns:a16="http://schemas.microsoft.com/office/drawing/2014/main" id="{CC753ABF-2577-2687-F4F1-CA95E43DE27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accessing RStudio Server</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5" name="Slide Number Placeholder 3">
            <a:extLst>
              <a:ext uri="{FF2B5EF4-FFF2-40B4-BE49-F238E27FC236}">
                <a16:creationId xmlns:a16="http://schemas.microsoft.com/office/drawing/2014/main" id="{6E2BCAC7-ED1D-76DD-E679-E0DA4F1321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5988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5" name="Slide Number Placeholder 3">
            <a:extLst>
              <a:ext uri="{FF2B5EF4-FFF2-40B4-BE49-F238E27FC236}">
                <a16:creationId xmlns:a16="http://schemas.microsoft.com/office/drawing/2014/main" id="{65F5997B-7A23-7816-32A6-1AAAC53B5B8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1" name="Picture 10">
            <a:extLst>
              <a:ext uri="{FF2B5EF4-FFF2-40B4-BE49-F238E27FC236}">
                <a16:creationId xmlns:a16="http://schemas.microsoft.com/office/drawing/2014/main" id="{1386EF41-455A-B3EF-30F8-EC3403EADDB2}"/>
              </a:ext>
            </a:extLst>
          </p:cNvPr>
          <p:cNvPicPr>
            <a:picLocks noChangeAspect="1"/>
          </p:cNvPicPr>
          <p:nvPr/>
        </p:nvPicPr>
        <p:blipFill>
          <a:blip r:embed="rId3"/>
          <a:srcRect/>
          <a:stretch/>
        </p:blipFill>
        <p:spPr>
          <a:xfrm>
            <a:off x="1124409" y="2028571"/>
            <a:ext cx="2386579" cy="2386579"/>
          </a:xfrm>
          <a:prstGeom prst="rect">
            <a:avLst/>
          </a:prstGeom>
          <a:ln>
            <a:noFill/>
          </a:ln>
          <a:effectLst>
            <a:softEdge rad="112500"/>
          </a:effectLst>
        </p:spPr>
      </p:pic>
      <p:pic>
        <p:nvPicPr>
          <p:cNvPr id="13" name="Picture 12">
            <a:extLst>
              <a:ext uri="{FF2B5EF4-FFF2-40B4-BE49-F238E27FC236}">
                <a16:creationId xmlns:a16="http://schemas.microsoft.com/office/drawing/2014/main" id="{65E01F81-0A65-376D-D73E-549FF6AEF8DB}"/>
              </a:ext>
            </a:extLst>
          </p:cNvPr>
          <p:cNvPicPr>
            <a:picLocks noChangeAspect="1"/>
          </p:cNvPicPr>
          <p:nvPr/>
        </p:nvPicPr>
        <p:blipFill>
          <a:blip r:embed="rId4"/>
          <a:srcRect/>
          <a:stretch/>
        </p:blipFill>
        <p:spPr>
          <a:xfrm>
            <a:off x="8830919" y="2018019"/>
            <a:ext cx="2407685" cy="2407685"/>
          </a:xfrm>
          <a:prstGeom prst="rect">
            <a:avLst/>
          </a:prstGeom>
          <a:ln>
            <a:noFill/>
          </a:ln>
          <a:effectLst>
            <a:softEdge rad="112500"/>
          </a:effectLst>
        </p:spPr>
      </p:pic>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7877525" y="3493004"/>
            <a:ext cx="4314475"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Ricardo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Mellado</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Labbe</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r.labbe@ucl.ac.uk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Post Doctoral Researcher</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UCL/LSE</a:t>
            </a:r>
            <a:endParaRPr lang="en-US" sz="2300" dirty="0">
              <a:latin typeface="Calibri"/>
              <a:cs typeface="Calibri"/>
            </a:endParaRP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4062353" y="349300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Marta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Fatica</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6"/>
              </a:rPr>
              <a:t>m.fatica@ucl.ac.uk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UCL/Royal Holloway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UoL</a:t>
            </a:r>
            <a:endParaRPr lang="en-US" sz="2300" dirty="0">
              <a:latin typeface="Calibri"/>
              <a:cs typeface="Calibri"/>
            </a:endParaRPr>
          </a:p>
        </p:txBody>
      </p:sp>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125377" y="3493006"/>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Mikaella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Mavrogeni</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7"/>
              </a:rPr>
              <a:t>mikaella.mavrogeni.19@ucl.ac.uk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UCL Department of Geography</a:t>
            </a:r>
          </a:p>
          <a:p>
            <a:pPr marL="478908" lvl="1" indent="0">
              <a:buFont typeface="Arial"/>
              <a:buNone/>
            </a:pPr>
            <a:endParaRPr lang="en-US" sz="2300" dirty="0">
              <a:latin typeface="Calibri"/>
              <a:cs typeface="Calibri"/>
            </a:endParaRPr>
          </a:p>
        </p:txBody>
      </p:sp>
      <p:pic>
        <p:nvPicPr>
          <p:cNvPr id="5" name="Picture 4" descr="A person smiling at camera&#10;&#10;Description automatically generated">
            <a:extLst>
              <a:ext uri="{FF2B5EF4-FFF2-40B4-BE49-F238E27FC236}">
                <a16:creationId xmlns:a16="http://schemas.microsoft.com/office/drawing/2014/main" id="{509AB14E-BD2F-47B9-AC4F-77CBC0F14959}"/>
              </a:ext>
            </a:extLst>
          </p:cNvPr>
          <p:cNvPicPr>
            <a:picLocks noChangeAspect="1"/>
          </p:cNvPicPr>
          <p:nvPr/>
        </p:nvPicPr>
        <p:blipFill rotWithShape="1">
          <a:blip r:embed="rId8"/>
          <a:srcRect l="34906" t="16606" b="39574"/>
          <a:stretch/>
        </p:blipFill>
        <p:spPr>
          <a:xfrm>
            <a:off x="5038294" y="2070506"/>
            <a:ext cx="1967934" cy="2355198"/>
          </a:xfrm>
          <a:prstGeom prst="rect">
            <a:avLst/>
          </a:prstGeom>
          <a:ln>
            <a:noFill/>
          </a:ln>
          <a:effectLst>
            <a:softEdge rad="112500"/>
          </a:effectLst>
        </p:spPr>
      </p:pic>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11:00am – 01:00pm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 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8 groups on Thursday between 9:00am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577943" y="4947600"/>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are lecture and teaching materials are posted in these sections. Click for accessing downloadable content.</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26420</TotalTime>
  <Words>4485</Words>
  <Application>Microsoft Macintosh PowerPoint</Application>
  <PresentationFormat>Widescreen</PresentationFormat>
  <Paragraphs>633</Paragraphs>
  <Slides>55</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ＭＳ Ｐゴシック</vt:lpstr>
      <vt:lpstr>Arial</vt:lpstr>
      <vt:lpstr>Calibri</vt:lpstr>
      <vt:lpstr>Cambria Math</vt:lpstr>
      <vt:lpstr>Helvetica</vt:lpstr>
      <vt:lpstr>Helvetica Neue</vt:lpstr>
      <vt:lpstr>Helvetica Neue Condensed</vt:lpstr>
      <vt:lpstr>Helvetica Neue Condensed</vt:lpstr>
      <vt:lpstr>Helvetica Neue Condensed Black</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teaching…</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PowerPoint Presentation</vt:lpstr>
      <vt:lpstr>Live demonstration time – accessing RStudio Server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301</cp:revision>
  <dcterms:created xsi:type="dcterms:W3CDTF">2020-11-19T14:47:11Z</dcterms:created>
  <dcterms:modified xsi:type="dcterms:W3CDTF">2024-01-08T17:39:15Z</dcterms:modified>
</cp:coreProperties>
</file>